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4"/>
  </p:sldMasterIdLst>
  <p:notesMasterIdLst>
    <p:notesMasterId r:id="rId10"/>
  </p:notesMasterIdLst>
  <p:sldIdLst>
    <p:sldId id="256" r:id="rId5"/>
    <p:sldId id="258" r:id="rId6"/>
    <p:sldId id="259" r:id="rId7"/>
    <p:sldId id="260" r:id="rId8"/>
    <p:sldId id="261" r:id="rId9"/>
  </p:sldIdLst>
  <p:sldSz cx="12192000" cy="6858000"/>
  <p:notesSz cx="6858000" cy="9144000"/>
  <p:defaultTextStyle>
    <a:defPPr>
      <a:defRPr lang="ca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59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3CA6A3-1995-567B-D842-101B05156230}" v="599" dt="2021-11-14T13:37:57.74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a Sáez" userId="S::laura.saez.pares@office365.estudiantat.upc.edu::30d5dfec-c67b-40d1-bb67-d0b1d24356fc" providerId="AD" clId="Web-{6E3CA6A3-1995-567B-D842-101B05156230}"/>
    <pc:docChg chg="modSld">
      <pc:chgData name="Laura Sáez" userId="S::laura.saez.pares@office365.estudiantat.upc.edu::30d5dfec-c67b-40d1-bb67-d0b1d24356fc" providerId="AD" clId="Web-{6E3CA6A3-1995-567B-D842-101B05156230}" dt="2021-11-14T13:37:57.741" v="336" actId="1076"/>
      <pc:docMkLst>
        <pc:docMk/>
      </pc:docMkLst>
      <pc:sldChg chg="modSp">
        <pc:chgData name="Laura Sáez" userId="S::laura.saez.pares@office365.estudiantat.upc.edu::30d5dfec-c67b-40d1-bb67-d0b1d24356fc" providerId="AD" clId="Web-{6E3CA6A3-1995-567B-D842-101B05156230}" dt="2021-11-14T13:30:22.229" v="255" actId="14100"/>
        <pc:sldMkLst>
          <pc:docMk/>
          <pc:sldMk cId="2556375450" sldId="258"/>
        </pc:sldMkLst>
        <pc:spChg chg="mod">
          <ac:chgData name="Laura Sáez" userId="S::laura.saez.pares@office365.estudiantat.upc.edu::30d5dfec-c67b-40d1-bb67-d0b1d24356fc" providerId="AD" clId="Web-{6E3CA6A3-1995-567B-D842-101B05156230}" dt="2021-11-14T13:10:52.062" v="0"/>
          <ac:spMkLst>
            <pc:docMk/>
            <pc:sldMk cId="2556375450" sldId="258"/>
            <ac:spMk id="2" creationId="{15BEA0F0-5739-4765-AAF2-9EC2D92EE7A5}"/>
          </ac:spMkLst>
        </pc:spChg>
        <pc:spChg chg="mod">
          <ac:chgData name="Laura Sáez" userId="S::laura.saez.pares@office365.estudiantat.upc.edu::30d5dfec-c67b-40d1-bb67-d0b1d24356fc" providerId="AD" clId="Web-{6E3CA6A3-1995-567B-D842-101B05156230}" dt="2021-11-14T13:30:22.229" v="255" actId="14100"/>
          <ac:spMkLst>
            <pc:docMk/>
            <pc:sldMk cId="2556375450" sldId="258"/>
            <ac:spMk id="3" creationId="{4CB97225-B464-4299-9566-AAC992602701}"/>
          </ac:spMkLst>
        </pc:spChg>
        <pc:picChg chg="mod">
          <ac:chgData name="Laura Sáez" userId="S::laura.saez.pares@office365.estudiantat.upc.edu::30d5dfec-c67b-40d1-bb67-d0b1d24356fc" providerId="AD" clId="Web-{6E3CA6A3-1995-567B-D842-101B05156230}" dt="2021-11-14T13:12:54.096" v="19" actId="1076"/>
          <ac:picMkLst>
            <pc:docMk/>
            <pc:sldMk cId="2556375450" sldId="258"/>
            <ac:picMk id="31" creationId="{8AD26AE1-95A5-47FD-87B0-EDCD6FBFFB22}"/>
          </ac:picMkLst>
        </pc:picChg>
      </pc:sldChg>
      <pc:sldChg chg="modSp">
        <pc:chgData name="Laura Sáez" userId="S::laura.saez.pares@office365.estudiantat.upc.edu::30d5dfec-c67b-40d1-bb67-d0b1d24356fc" providerId="AD" clId="Web-{6E3CA6A3-1995-567B-D842-101B05156230}" dt="2021-11-14T13:18:20.057" v="95"/>
        <pc:sldMkLst>
          <pc:docMk/>
          <pc:sldMk cId="1441210303" sldId="259"/>
        </pc:sldMkLst>
        <pc:spChg chg="mod">
          <ac:chgData name="Laura Sáez" userId="S::laura.saez.pares@office365.estudiantat.upc.edu::30d5dfec-c67b-40d1-bb67-d0b1d24356fc" providerId="AD" clId="Web-{6E3CA6A3-1995-567B-D842-101B05156230}" dt="2021-11-14T13:18:20.057" v="95"/>
          <ac:spMkLst>
            <pc:docMk/>
            <pc:sldMk cId="1441210303" sldId="259"/>
            <ac:spMk id="6" creationId="{87CC26B7-13ED-4874-9A67-7589394893D4}"/>
          </ac:spMkLst>
        </pc:spChg>
        <pc:spChg chg="mod">
          <ac:chgData name="Laura Sáez" userId="S::laura.saez.pares@office365.estudiantat.upc.edu::30d5dfec-c67b-40d1-bb67-d0b1d24356fc" providerId="AD" clId="Web-{6E3CA6A3-1995-567B-D842-101B05156230}" dt="2021-11-14T13:18:14.713" v="94"/>
          <ac:spMkLst>
            <pc:docMk/>
            <pc:sldMk cId="1441210303" sldId="259"/>
            <ac:spMk id="7" creationId="{C38BE01F-3169-44BF-93D2-616B40C70AB1}"/>
          </ac:spMkLst>
        </pc:spChg>
        <pc:spChg chg="mod">
          <ac:chgData name="Laura Sáez" userId="S::laura.saez.pares@office365.estudiantat.upc.edu::30d5dfec-c67b-40d1-bb67-d0b1d24356fc" providerId="AD" clId="Web-{6E3CA6A3-1995-567B-D842-101B05156230}" dt="2021-11-14T13:11:03.922" v="2" actId="14100"/>
          <ac:spMkLst>
            <pc:docMk/>
            <pc:sldMk cId="1441210303" sldId="259"/>
            <ac:spMk id="24" creationId="{3B29ED9A-7CA4-4533-BE26-83B5531A0956}"/>
          </ac:spMkLst>
        </pc:spChg>
      </pc:sldChg>
      <pc:sldChg chg="addSp delSp modSp">
        <pc:chgData name="Laura Sáez" userId="S::laura.saez.pares@office365.estudiantat.upc.edu::30d5dfec-c67b-40d1-bb67-d0b1d24356fc" providerId="AD" clId="Web-{6E3CA6A3-1995-567B-D842-101B05156230}" dt="2021-11-14T13:18:34.041" v="96" actId="1076"/>
        <pc:sldMkLst>
          <pc:docMk/>
          <pc:sldMk cId="2841173620" sldId="260"/>
        </pc:sldMkLst>
        <pc:spChg chg="mod">
          <ac:chgData name="Laura Sáez" userId="S::laura.saez.pares@office365.estudiantat.upc.edu::30d5dfec-c67b-40d1-bb67-d0b1d24356fc" providerId="AD" clId="Web-{6E3CA6A3-1995-567B-D842-101B05156230}" dt="2021-11-14T13:11:08.953" v="3"/>
          <ac:spMkLst>
            <pc:docMk/>
            <pc:sldMk cId="2841173620" sldId="260"/>
            <ac:spMk id="2" creationId="{E28F57EF-5337-4F5A-A34C-49ECF4B3FA7B}"/>
          </ac:spMkLst>
        </pc:spChg>
        <pc:spChg chg="mod">
          <ac:chgData name="Laura Sáez" userId="S::laura.saez.pares@office365.estudiantat.upc.edu::30d5dfec-c67b-40d1-bb67-d0b1d24356fc" providerId="AD" clId="Web-{6E3CA6A3-1995-567B-D842-101B05156230}" dt="2021-11-14T13:18:04.384" v="93"/>
          <ac:spMkLst>
            <pc:docMk/>
            <pc:sldMk cId="2841173620" sldId="260"/>
            <ac:spMk id="8" creationId="{B2C33B7B-FA73-4C77-988B-ADF3E327DA82}"/>
          </ac:spMkLst>
        </pc:spChg>
        <pc:spChg chg="del">
          <ac:chgData name="Laura Sáez" userId="S::laura.saez.pares@office365.estudiantat.upc.edu::30d5dfec-c67b-40d1-bb67-d0b1d24356fc" providerId="AD" clId="Web-{6E3CA6A3-1995-567B-D842-101B05156230}" dt="2021-11-14T13:15:17.381" v="63"/>
          <ac:spMkLst>
            <pc:docMk/>
            <pc:sldMk cId="2841173620" sldId="260"/>
            <ac:spMk id="9" creationId="{F7BC94AC-2B0F-48DF-8C94-1DA1EB4BB4E1}"/>
          </ac:spMkLst>
        </pc:spChg>
        <pc:spChg chg="add mod">
          <ac:chgData name="Laura Sáez" userId="S::laura.saez.pares@office365.estudiantat.upc.edu::30d5dfec-c67b-40d1-bb67-d0b1d24356fc" providerId="AD" clId="Web-{6E3CA6A3-1995-567B-D842-101B05156230}" dt="2021-11-14T13:18:34.041" v="96" actId="1076"/>
          <ac:spMkLst>
            <pc:docMk/>
            <pc:sldMk cId="2841173620" sldId="260"/>
            <ac:spMk id="12" creationId="{0FEAC030-51AD-47FD-A3C6-727029E3F7FB}"/>
          </ac:spMkLst>
        </pc:spChg>
        <pc:spChg chg="del">
          <ac:chgData name="Laura Sáez" userId="S::laura.saez.pares@office365.estudiantat.upc.edu::30d5dfec-c67b-40d1-bb67-d0b1d24356fc" providerId="AD" clId="Web-{6E3CA6A3-1995-567B-D842-101B05156230}" dt="2021-11-14T13:16:33.898" v="77"/>
          <ac:spMkLst>
            <pc:docMk/>
            <pc:sldMk cId="2841173620" sldId="260"/>
            <ac:spMk id="15" creationId="{19A33001-5F27-4839-AC37-F2C3F8987DFE}"/>
          </ac:spMkLst>
        </pc:spChg>
      </pc:sldChg>
      <pc:sldChg chg="addSp delSp modSp">
        <pc:chgData name="Laura Sáez" userId="S::laura.saez.pares@office365.estudiantat.upc.edu::30d5dfec-c67b-40d1-bb67-d0b1d24356fc" providerId="AD" clId="Web-{6E3CA6A3-1995-567B-D842-101B05156230}" dt="2021-11-14T13:37:57.741" v="336" actId="1076"/>
        <pc:sldMkLst>
          <pc:docMk/>
          <pc:sldMk cId="4092512166" sldId="261"/>
        </pc:sldMkLst>
        <pc:spChg chg="mod">
          <ac:chgData name="Laura Sáez" userId="S::laura.saez.pares@office365.estudiantat.upc.edu::30d5dfec-c67b-40d1-bb67-d0b1d24356fc" providerId="AD" clId="Web-{6E3CA6A3-1995-567B-D842-101B05156230}" dt="2021-11-14T13:11:14.703" v="4"/>
          <ac:spMkLst>
            <pc:docMk/>
            <pc:sldMk cId="4092512166" sldId="261"/>
            <ac:spMk id="2" creationId="{D6227EB9-13C3-4C17-9BDC-CF2C39A55606}"/>
          </ac:spMkLst>
        </pc:spChg>
        <pc:spChg chg="del mod">
          <ac:chgData name="Laura Sáez" userId="S::laura.saez.pares@office365.estudiantat.upc.edu::30d5dfec-c67b-40d1-bb67-d0b1d24356fc" providerId="AD" clId="Web-{6E3CA6A3-1995-567B-D842-101B05156230}" dt="2021-11-14T13:36:57.083" v="314"/>
          <ac:spMkLst>
            <pc:docMk/>
            <pc:sldMk cId="4092512166" sldId="261"/>
            <ac:spMk id="3" creationId="{B8F03134-2450-4CFE-A715-2DCB3FCFEAB6}"/>
          </ac:spMkLst>
        </pc:spChg>
        <pc:spChg chg="mod">
          <ac:chgData name="Laura Sáez" userId="S::laura.saez.pares@office365.estudiantat.upc.edu::30d5dfec-c67b-40d1-bb67-d0b1d24356fc" providerId="AD" clId="Web-{6E3CA6A3-1995-567B-D842-101B05156230}" dt="2021-11-14T13:31:16.058" v="274" actId="14100"/>
          <ac:spMkLst>
            <pc:docMk/>
            <pc:sldMk cId="4092512166" sldId="261"/>
            <ac:spMk id="4" creationId="{15CB2D72-DC15-487E-B58C-38FD044F8CDD}"/>
          </ac:spMkLst>
        </pc:spChg>
        <pc:spChg chg="mod">
          <ac:chgData name="Laura Sáez" userId="S::laura.saez.pares@office365.estudiantat.upc.edu::30d5dfec-c67b-40d1-bb67-d0b1d24356fc" providerId="AD" clId="Web-{6E3CA6A3-1995-567B-D842-101B05156230}" dt="2021-11-14T13:31:16.058" v="275" actId="14100"/>
          <ac:spMkLst>
            <pc:docMk/>
            <pc:sldMk cId="4092512166" sldId="261"/>
            <ac:spMk id="11" creationId="{DB9F253F-A983-42F7-AF5B-C5F4C1572433}"/>
          </ac:spMkLst>
        </pc:spChg>
        <pc:spChg chg="mod">
          <ac:chgData name="Laura Sáez" userId="S::laura.saez.pares@office365.estudiantat.upc.edu::30d5dfec-c67b-40d1-bb67-d0b1d24356fc" providerId="AD" clId="Web-{6E3CA6A3-1995-567B-D842-101B05156230}" dt="2021-11-14T13:31:16.058" v="276" actId="14100"/>
          <ac:spMkLst>
            <pc:docMk/>
            <pc:sldMk cId="4092512166" sldId="261"/>
            <ac:spMk id="12" creationId="{27E860E7-B677-47ED-AB2C-B93EFE7A4648}"/>
          </ac:spMkLst>
        </pc:spChg>
        <pc:spChg chg="mod">
          <ac:chgData name="Laura Sáez" userId="S::laura.saez.pares@office365.estudiantat.upc.edu::30d5dfec-c67b-40d1-bb67-d0b1d24356fc" providerId="AD" clId="Web-{6E3CA6A3-1995-567B-D842-101B05156230}" dt="2021-11-14T13:31:16.074" v="277" actId="14100"/>
          <ac:spMkLst>
            <pc:docMk/>
            <pc:sldMk cId="4092512166" sldId="261"/>
            <ac:spMk id="13" creationId="{57EBFBDA-02EC-4237-9BA9-7525A24B9B48}"/>
          </ac:spMkLst>
        </pc:spChg>
        <pc:spChg chg="add mod">
          <ac:chgData name="Laura Sáez" userId="S::laura.saez.pares@office365.estudiantat.upc.edu::30d5dfec-c67b-40d1-bb67-d0b1d24356fc" providerId="AD" clId="Web-{6E3CA6A3-1995-567B-D842-101B05156230}" dt="2021-11-14T13:32:19.669" v="284" actId="1076"/>
          <ac:spMkLst>
            <pc:docMk/>
            <pc:sldMk cId="4092512166" sldId="261"/>
            <ac:spMk id="14" creationId="{F8E5D286-BA0E-48C5-AB77-F4C2A34A0A5A}"/>
          </ac:spMkLst>
        </pc:spChg>
        <pc:spChg chg="add mod">
          <ac:chgData name="Laura Sáez" userId="S::laura.saez.pares@office365.estudiantat.upc.edu::30d5dfec-c67b-40d1-bb67-d0b1d24356fc" providerId="AD" clId="Web-{6E3CA6A3-1995-567B-D842-101B05156230}" dt="2021-11-14T13:37:57.741" v="336" actId="1076"/>
          <ac:spMkLst>
            <pc:docMk/>
            <pc:sldMk cId="4092512166" sldId="261"/>
            <ac:spMk id="15" creationId="{4DC3CF3D-8D4A-47B0-8B2B-DE0DEF51EAD0}"/>
          </ac:spMkLst>
        </pc:spChg>
        <pc:spChg chg="add mod">
          <ac:chgData name="Laura Sáez" userId="S::laura.saez.pares@office365.estudiantat.upc.edu::30d5dfec-c67b-40d1-bb67-d0b1d24356fc" providerId="AD" clId="Web-{6E3CA6A3-1995-567B-D842-101B05156230}" dt="2021-11-14T13:37:13.412" v="320" actId="1076"/>
          <ac:spMkLst>
            <pc:docMk/>
            <pc:sldMk cId="4092512166" sldId="261"/>
            <ac:spMk id="16" creationId="{A173506D-D6CE-4A36-B04B-C7445441D684}"/>
          </ac:spMkLst>
        </pc:spChg>
        <pc:spChg chg="mod">
          <ac:chgData name="Laura Sáez" userId="S::laura.saez.pares@office365.estudiantat.upc.edu::30d5dfec-c67b-40d1-bb67-d0b1d24356fc" providerId="AD" clId="Web-{6E3CA6A3-1995-567B-D842-101B05156230}" dt="2021-11-14T13:37:06.349" v="318" actId="20577"/>
          <ac:spMkLst>
            <pc:docMk/>
            <pc:sldMk cId="4092512166" sldId="261"/>
            <ac:spMk id="36" creationId="{6F710B9B-050B-47CE-B8D4-511363D49C1B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087FB8-7854-4930-904F-BB6869FD9992}" type="datetimeFigureOut">
              <a:rPr lang="ca"/>
              <a:t>14/11/2021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E1B475-6158-429F-ACDA-AF5528142EAB}" type="slidenum">
              <a:rPr lang="ca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1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Diferència</a:t>
            </a:r>
            <a:r>
              <a:rPr lang="en-US" dirty="0"/>
              <a:t> entre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nombre</a:t>
            </a:r>
            <a:r>
              <a:rPr lang="en-US" dirty="0"/>
              <a:t> de </a:t>
            </a:r>
            <a:r>
              <a:rPr lang="en-US" dirty="0" err="1"/>
              <a:t>contractes</a:t>
            </a:r>
            <a:r>
              <a:rPr lang="en-US" dirty="0"/>
              <a:t> de </a:t>
            </a:r>
            <a:r>
              <a:rPr lang="en-US" dirty="0" err="1"/>
              <a:t>lloguer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de </a:t>
            </a:r>
            <a:r>
              <a:rPr lang="en-US" dirty="0" err="1"/>
              <a:t>compravenda</a:t>
            </a:r>
            <a:r>
              <a:rPr lang="en-US" dirty="0"/>
              <a:t> (2014-2020)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E1B475-6158-429F-ACDA-AF5528142EAB}" type="slidenum">
              <a:rPr lang="ca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95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9299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3072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80091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3428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15971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7898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4785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45335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6640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220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FF08F-DC6B-4601-B491-B0F83F6DD2DA}" type="datetimeFigureOut">
              <a:rPr lang="en-US" dirty="0"/>
              <a:t>11/14/2021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474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/>
                </a:solidFill>
              </a:defRPr>
            </a:lvl1pPr>
          </a:lstStyle>
          <a:p>
            <a:fld id="{96DFF08F-DC6B-4601-B491-B0F83F6DD2DA}" type="datetimeFigureOut">
              <a:rPr lang="en-US" dirty="0"/>
              <a:pPr/>
              <a:t>11/14/2021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6457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tx1"/>
        </a:buClr>
        <a:buSzPct val="80000"/>
        <a:buFont typeface="Corbe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SzPct val="80000"/>
        <a:buFont typeface="Corbe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0">
            <a:extLst>
              <a:ext uri="{FF2B5EF4-FFF2-40B4-BE49-F238E27FC236}">
                <a16:creationId xmlns:a16="http://schemas.microsoft.com/office/drawing/2014/main" id="{F3AFF695-55AF-4146-BC3F-D9E49D777C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D33BA5CF-896E-40D3-BB39-B9CDA72C1E5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t="40532" r="1" b="5067"/>
          <a:stretch/>
        </p:blipFill>
        <p:spPr>
          <a:xfrm>
            <a:off x="231140" y="246888"/>
            <a:ext cx="11732261" cy="6382512"/>
          </a:xfrm>
          <a:prstGeom prst="rect">
            <a:avLst/>
          </a:prstGeom>
        </p:spPr>
      </p:pic>
      <p:cxnSp>
        <p:nvCxnSpPr>
          <p:cNvPr id="17" name="Straight Connector 12">
            <a:extLst>
              <a:ext uri="{FF2B5EF4-FFF2-40B4-BE49-F238E27FC236}">
                <a16:creationId xmlns:a16="http://schemas.microsoft.com/office/drawing/2014/main" id="{939D3936-226B-4DBD-B160-51F1D2A4CD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ol 1"/>
          <p:cNvSpPr>
            <a:spLocks noGrp="1"/>
          </p:cNvSpPr>
          <p:nvPr>
            <p:ph type="ctrTitle"/>
          </p:nvPr>
        </p:nvSpPr>
        <p:spPr>
          <a:xfrm>
            <a:off x="1109980" y="1370532"/>
            <a:ext cx="9966960" cy="2533174"/>
          </a:xfrm>
        </p:spPr>
        <p:txBody>
          <a:bodyPr>
            <a:normAutofit/>
          </a:bodyPr>
          <a:lstStyle/>
          <a:p>
            <a:r>
              <a:rPr lang="en-US" sz="5000" dirty="0">
                <a:solidFill>
                  <a:schemeClr val="bg1"/>
                </a:solidFill>
                <a:latin typeface="Calibri"/>
                <a:cs typeface="Calibri"/>
              </a:rPr>
              <a:t>HABITATGE A BARCELONA</a:t>
            </a:r>
            <a:br>
              <a:rPr lang="en-US" sz="5000" dirty="0">
                <a:latin typeface="Calibri"/>
                <a:cs typeface="Calibri"/>
              </a:rPr>
            </a:br>
            <a:br>
              <a:rPr lang="en-US" sz="5000" dirty="0">
                <a:cs typeface="Calibri"/>
              </a:rPr>
            </a:br>
            <a:endParaRPr lang="en-US" sz="5000">
              <a:solidFill>
                <a:schemeClr val="bg1"/>
              </a:solidFill>
              <a:cs typeface="Calibri"/>
            </a:endParaRPr>
          </a:p>
        </p:txBody>
      </p:sp>
      <p:sp>
        <p:nvSpPr>
          <p:cNvPr id="3" name="Subtítol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ca-ES">
                <a:solidFill>
                  <a:schemeClr val="bg1"/>
                </a:solidFill>
                <a:cs typeface="Calibri"/>
              </a:rPr>
              <a:t>Andrea Bellmunt     Marçal Comajoan      Martí Pons      Laura Sáez</a:t>
            </a:r>
            <a:endParaRPr lang="ca-ES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C5175B-F65B-41DB-B9EC-871E6EE6A26B}"/>
              </a:ext>
            </a:extLst>
          </p:cNvPr>
          <p:cNvSpPr txBox="1"/>
          <p:nvPr/>
        </p:nvSpPr>
        <p:spPr>
          <a:xfrm>
            <a:off x="2497932" y="2640806"/>
            <a:ext cx="8362948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 err="1">
                <a:solidFill>
                  <a:schemeClr val="bg1"/>
                </a:solidFill>
                <a:latin typeface="Calibri"/>
                <a:cs typeface="Calibri"/>
              </a:rPr>
              <a:t>Serà</a:t>
            </a:r>
            <a:r>
              <a:rPr lang="en-US" sz="2800" dirty="0">
                <a:solidFill>
                  <a:schemeClr val="bg1"/>
                </a:solidFill>
                <a:latin typeface="Calibri"/>
                <a:cs typeface="Calibri"/>
              </a:rPr>
              <a:t> viable </a:t>
            </a:r>
            <a:r>
              <a:rPr lang="en-US" sz="2800" dirty="0" err="1">
                <a:solidFill>
                  <a:schemeClr val="bg1"/>
                </a:solidFill>
                <a:latin typeface="Calibri"/>
                <a:cs typeface="Calibri"/>
              </a:rPr>
              <a:t>viure</a:t>
            </a:r>
            <a:r>
              <a:rPr lang="en-US" sz="2800" dirty="0">
                <a:solidFill>
                  <a:schemeClr val="bg1"/>
                </a:solidFill>
                <a:latin typeface="Calibri"/>
                <a:cs typeface="Calibri"/>
              </a:rPr>
              <a:t> a Barcelona </a:t>
            </a:r>
            <a:r>
              <a:rPr lang="en-US" sz="2800" dirty="0" err="1">
                <a:solidFill>
                  <a:schemeClr val="bg1"/>
                </a:solidFill>
                <a:latin typeface="Calibri"/>
                <a:cs typeface="Calibri"/>
              </a:rPr>
              <a:t>en</a:t>
            </a:r>
            <a:r>
              <a:rPr lang="en-US" sz="2800" dirty="0">
                <a:solidFill>
                  <a:schemeClr val="bg1"/>
                </a:solidFill>
                <a:latin typeface="Calibri"/>
                <a:cs typeface="Calibri"/>
              </a:rPr>
              <a:t> un </a:t>
            </a:r>
            <a:r>
              <a:rPr lang="en-US" sz="2800" dirty="0" err="1">
                <a:solidFill>
                  <a:schemeClr val="bg1"/>
                </a:solidFill>
                <a:latin typeface="Calibri"/>
                <a:cs typeface="Calibri"/>
              </a:rPr>
              <a:t>futur</a:t>
            </a:r>
            <a:r>
              <a:rPr lang="en-US" sz="2800" dirty="0">
                <a:solidFill>
                  <a:schemeClr val="bg1"/>
                </a:solidFill>
                <a:latin typeface="Calibri"/>
                <a:cs typeface="Calibri"/>
              </a:rPr>
              <a:t> proper?</a:t>
            </a:r>
            <a:r>
              <a:rPr lang="en-US" dirty="0">
                <a:solidFill>
                  <a:schemeClr val="bg1"/>
                </a:solidFill>
                <a:latin typeface="Calibri"/>
                <a:cs typeface="Calibri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4121478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EA0F0-5739-4765-AAF2-9EC2D92EE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047750"/>
          </a:xfrm>
        </p:spPr>
        <p:txBody>
          <a:bodyPr/>
          <a:lstStyle/>
          <a:p>
            <a:pPr algn="ctr"/>
            <a:r>
              <a:rPr lang="en-US" b="1" dirty="0">
                <a:cs typeface="Calibri Light"/>
              </a:rPr>
              <a:t>CONSIDERACIONS INICIALS</a:t>
            </a:r>
            <a:endParaRPr lang="en-US" b="1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6E55CD00-5518-472E-9275-1538A0F5B7A4}"/>
              </a:ext>
            </a:extLst>
          </p:cNvPr>
          <p:cNvSpPr/>
          <p:nvPr/>
        </p:nvSpPr>
        <p:spPr>
          <a:xfrm>
            <a:off x="10460831" y="495299"/>
            <a:ext cx="226219" cy="22621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8FCE8F8-2AD8-4713-9724-9BC37A64BF41}"/>
              </a:ext>
            </a:extLst>
          </p:cNvPr>
          <p:cNvSpPr/>
          <p:nvPr/>
        </p:nvSpPr>
        <p:spPr>
          <a:xfrm>
            <a:off x="10758487" y="495299"/>
            <a:ext cx="226219" cy="226219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B0D5B90-EF6E-4F79-9882-AC2AD56FABB9}"/>
              </a:ext>
            </a:extLst>
          </p:cNvPr>
          <p:cNvSpPr/>
          <p:nvPr/>
        </p:nvSpPr>
        <p:spPr>
          <a:xfrm>
            <a:off x="11056144" y="495299"/>
            <a:ext cx="226219" cy="226219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2B3EC9A-9BC6-4B7D-8E4B-3137BA831BC1}"/>
              </a:ext>
            </a:extLst>
          </p:cNvPr>
          <p:cNvSpPr/>
          <p:nvPr/>
        </p:nvSpPr>
        <p:spPr>
          <a:xfrm>
            <a:off x="11365706" y="495299"/>
            <a:ext cx="226219" cy="226219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Picture 31">
            <a:extLst>
              <a:ext uri="{FF2B5EF4-FFF2-40B4-BE49-F238E27FC236}">
                <a16:creationId xmlns:a16="http://schemas.microsoft.com/office/drawing/2014/main" id="{8AD26AE1-95A5-47FD-87B0-EDCD6FBFFB2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70915" y="1415391"/>
            <a:ext cx="8077200" cy="5384799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4CB97225-B464-4299-9566-AAC992602701}"/>
              </a:ext>
            </a:extLst>
          </p:cNvPr>
          <p:cNvSpPr txBox="1"/>
          <p:nvPr/>
        </p:nvSpPr>
        <p:spPr>
          <a:xfrm>
            <a:off x="2368599" y="1558230"/>
            <a:ext cx="751058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ES" dirty="0"/>
              <a:t>Nombre de contractes de compraventa i de </a:t>
            </a:r>
            <a:r>
              <a:rPr lang="ca-ES" dirty="0"/>
              <a:t>lloguer</a:t>
            </a:r>
            <a:r>
              <a:rPr lang="es-ES" dirty="0"/>
              <a:t> </a:t>
            </a:r>
            <a:r>
              <a:rPr lang="es-ES" dirty="0">
                <a:latin typeface="Corbel"/>
                <a:cs typeface="Calibri"/>
              </a:rPr>
              <a:t>a Barcelona (</a:t>
            </a:r>
            <a:r>
              <a:rPr lang="es-ES" dirty="0">
                <a:latin typeface="Calibri"/>
                <a:cs typeface="Calibri"/>
              </a:rPr>
              <a:t>2014 -</a:t>
            </a:r>
            <a:r>
              <a:rPr lang="es-ES" dirty="0">
                <a:latin typeface="+mj-lt"/>
                <a:cs typeface="Calibri"/>
              </a:rPr>
              <a:t> </a:t>
            </a:r>
            <a:r>
              <a:rPr lang="es-ES" dirty="0">
                <a:latin typeface="Calibri"/>
                <a:cs typeface="Calibri"/>
              </a:rPr>
              <a:t>2020)</a:t>
            </a:r>
          </a:p>
        </p:txBody>
      </p:sp>
    </p:spTree>
    <p:extLst>
      <p:ext uri="{BB962C8B-B14F-4D97-AF65-F5344CB8AC3E}">
        <p14:creationId xmlns:p14="http://schemas.microsoft.com/office/powerpoint/2010/main" val="2556375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1">
            <a:extLst>
              <a:ext uri="{FF2B5EF4-FFF2-40B4-BE49-F238E27FC236}">
                <a16:creationId xmlns:a16="http://schemas.microsoft.com/office/drawing/2014/main" id="{3B29ED9A-7CA4-4533-BE26-83B5531A0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159" y="609600"/>
            <a:ext cx="10529239" cy="1171575"/>
          </a:xfrm>
        </p:spPr>
        <p:txBody>
          <a:bodyPr/>
          <a:lstStyle/>
          <a:p>
            <a:pPr algn="ctr"/>
            <a:r>
              <a:rPr lang="en-US" b="1" dirty="0">
                <a:cs typeface="Calibri Light"/>
              </a:rPr>
              <a:t>RELACIÓ ENTRE EL LLOGUER I LA RENDA</a:t>
            </a: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E0D4D65-C1BC-43E7-8874-D4C6BB7E5A35}"/>
              </a:ext>
            </a:extLst>
          </p:cNvPr>
          <p:cNvSpPr/>
          <p:nvPr/>
        </p:nvSpPr>
        <p:spPr>
          <a:xfrm>
            <a:off x="10460831" y="495299"/>
            <a:ext cx="226219" cy="22621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CF246CD-223A-4815-BACD-10AE8465F055}"/>
              </a:ext>
            </a:extLst>
          </p:cNvPr>
          <p:cNvSpPr/>
          <p:nvPr/>
        </p:nvSpPr>
        <p:spPr>
          <a:xfrm>
            <a:off x="10758487" y="495299"/>
            <a:ext cx="226219" cy="22621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4E48227-3B3C-4B5F-8B82-75E793BCCAC1}"/>
              </a:ext>
            </a:extLst>
          </p:cNvPr>
          <p:cNvSpPr/>
          <p:nvPr/>
        </p:nvSpPr>
        <p:spPr>
          <a:xfrm>
            <a:off x="11056144" y="495299"/>
            <a:ext cx="226219" cy="226219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E4BC982-57E6-4B95-A2B7-A66CAC8623C8}"/>
              </a:ext>
            </a:extLst>
          </p:cNvPr>
          <p:cNvSpPr/>
          <p:nvPr/>
        </p:nvSpPr>
        <p:spPr>
          <a:xfrm>
            <a:off x="11365706" y="495299"/>
            <a:ext cx="226219" cy="226219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B687C679-7445-4E82-AEAC-353EF18F347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50153" y="2133591"/>
            <a:ext cx="6400813" cy="3657606"/>
          </a:xfrm>
          <a:prstGeom prst="rect">
            <a:avLst/>
          </a:prstGeom>
        </p:spPr>
      </p:pic>
      <p:pic>
        <p:nvPicPr>
          <p:cNvPr id="5" name="Imagen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5B155CEB-E370-44D0-9304-874BE42365A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3921" y="1676391"/>
            <a:ext cx="6400813" cy="4572009"/>
          </a:xfrm>
          <a:prstGeom prst="rect">
            <a:avLst/>
          </a:prstGeo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7CC26B7-13ED-4874-9A67-7589394893D4}"/>
              </a:ext>
            </a:extLst>
          </p:cNvPr>
          <p:cNvSpPr txBox="1"/>
          <p:nvPr/>
        </p:nvSpPr>
        <p:spPr>
          <a:xfrm>
            <a:off x="6478438" y="1552925"/>
            <a:ext cx="546609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ca-ES" dirty="0">
                <a:latin typeface="Calibri"/>
                <a:cs typeface="Calibri"/>
              </a:rPr>
              <a:t>Percentatge</a:t>
            </a:r>
            <a:r>
              <a:rPr lang="es-ES" dirty="0">
                <a:latin typeface="Calibri"/>
                <a:cs typeface="Calibri"/>
              </a:rPr>
              <a:t> de la renda </a:t>
            </a:r>
            <a:r>
              <a:rPr lang="ca-ES" dirty="0">
                <a:latin typeface="Calibri"/>
                <a:cs typeface="Calibri"/>
              </a:rPr>
              <a:t>destinat</a:t>
            </a:r>
            <a:r>
              <a:rPr lang="es-ES" dirty="0">
                <a:latin typeface="Calibri"/>
                <a:cs typeface="Calibri"/>
              </a:rPr>
              <a:t> al </a:t>
            </a:r>
            <a:r>
              <a:rPr lang="ca-ES" dirty="0">
                <a:latin typeface="Calibri"/>
                <a:cs typeface="Calibri"/>
              </a:rPr>
              <a:t>lloguer a Barcelona</a:t>
            </a:r>
            <a:r>
              <a:rPr lang="es-ES" dirty="0">
                <a:latin typeface="Calibri"/>
                <a:cs typeface="Calibri"/>
              </a:rPr>
              <a:t> (2015-2020)</a:t>
            </a:r>
            <a:endParaRPr lang="ca-ES" dirty="0">
              <a:latin typeface="Calibri"/>
              <a:cs typeface="Calibri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C38BE01F-3169-44BF-93D2-616B40C70AB1}"/>
              </a:ext>
            </a:extLst>
          </p:cNvPr>
          <p:cNvSpPr txBox="1"/>
          <p:nvPr/>
        </p:nvSpPr>
        <p:spPr>
          <a:xfrm>
            <a:off x="1038225" y="1781175"/>
            <a:ext cx="497569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ca-ES" dirty="0">
                <a:latin typeface="Calibri"/>
                <a:cs typeface="Calibri"/>
              </a:rPr>
              <a:t>Renda per llar per càpita i preu del lloguer a Barcelona (2015 - 2020)</a:t>
            </a:r>
          </a:p>
        </p:txBody>
      </p:sp>
    </p:spTree>
    <p:extLst>
      <p:ext uri="{BB962C8B-B14F-4D97-AF65-F5344CB8AC3E}">
        <p14:creationId xmlns:p14="http://schemas.microsoft.com/office/powerpoint/2010/main" val="144121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8F57EF-5337-4F5A-A34C-49ECF4B3F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cs typeface="Calibri Light"/>
              </a:rPr>
              <a:t>MODEL DE PREDICCIÓ </a:t>
            </a:r>
            <a:endParaRPr lang="en-US" b="1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E3D6D65-38BF-4C72-BCE8-73144EEED4DB}"/>
              </a:ext>
            </a:extLst>
          </p:cNvPr>
          <p:cNvSpPr/>
          <p:nvPr/>
        </p:nvSpPr>
        <p:spPr>
          <a:xfrm>
            <a:off x="10460831" y="495299"/>
            <a:ext cx="226219" cy="22621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7FD062FC-C85C-4624-B107-3999FF1C43E1}"/>
              </a:ext>
            </a:extLst>
          </p:cNvPr>
          <p:cNvSpPr/>
          <p:nvPr/>
        </p:nvSpPr>
        <p:spPr>
          <a:xfrm>
            <a:off x="10758487" y="495299"/>
            <a:ext cx="226219" cy="22621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B68F08A9-9994-45A6-B5A1-1160E4D881F9}"/>
              </a:ext>
            </a:extLst>
          </p:cNvPr>
          <p:cNvSpPr/>
          <p:nvPr/>
        </p:nvSpPr>
        <p:spPr>
          <a:xfrm>
            <a:off x="11056144" y="495299"/>
            <a:ext cx="226219" cy="22621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B6C22DB4-5121-4C46-9A07-345AA4E1641F}"/>
              </a:ext>
            </a:extLst>
          </p:cNvPr>
          <p:cNvSpPr/>
          <p:nvPr/>
        </p:nvSpPr>
        <p:spPr>
          <a:xfrm>
            <a:off x="11365706" y="495299"/>
            <a:ext cx="226219" cy="226219"/>
          </a:xfrm>
          <a:prstGeom prst="ellipse">
            <a:avLst/>
          </a:prstGeom>
          <a:solidFill>
            <a:schemeClr val="bg1"/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4CFD68B1-98FF-43DA-9E1C-7DC227970E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35280" y="2334844"/>
            <a:ext cx="5760720" cy="360044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FB6B55C5-9730-4369-9E43-76871490E39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0" y="2277686"/>
            <a:ext cx="5852171" cy="3657607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B2C33B7B-FA73-4C77-988B-ADF3E327DA82}"/>
              </a:ext>
            </a:extLst>
          </p:cNvPr>
          <p:cNvSpPr txBox="1"/>
          <p:nvPr/>
        </p:nvSpPr>
        <p:spPr>
          <a:xfrm>
            <a:off x="5744" y="2091255"/>
            <a:ext cx="640081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ca-ES" dirty="0">
                <a:latin typeface="Calibri"/>
                <a:cs typeface="Calibri"/>
              </a:rPr>
              <a:t>Percentatge de la renda destinada al lloguer </a:t>
            </a:r>
            <a:endParaRPr lang="es-ES" dirty="0">
              <a:latin typeface="Calibri"/>
              <a:cs typeface="Calibri"/>
            </a:endParaRPr>
          </a:p>
          <a:p>
            <a:pPr algn="ctr"/>
            <a:r>
              <a:rPr lang="ca-ES" dirty="0">
                <a:latin typeface="Calibri"/>
                <a:cs typeface="Calibri"/>
              </a:rPr>
              <a:t>a Barcelona (2015-2020)</a:t>
            </a:r>
            <a:endParaRPr lang="es-ES" dirty="0">
              <a:latin typeface="Calibri"/>
              <a:cs typeface="Calibri"/>
            </a:endParaRP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0FEAC030-51AD-47FD-A3C6-727029E3F7FB}"/>
              </a:ext>
            </a:extLst>
          </p:cNvPr>
          <p:cNvSpPr txBox="1"/>
          <p:nvPr/>
        </p:nvSpPr>
        <p:spPr>
          <a:xfrm>
            <a:off x="5814197" y="2004990"/>
            <a:ext cx="6400813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ca-ES" dirty="0">
                <a:latin typeface="Calibri"/>
                <a:cs typeface="Arial"/>
              </a:rPr>
              <a:t>Percentatge de la renda destinada al lloguer </a:t>
            </a:r>
            <a:endParaRPr lang="es-ES">
              <a:latin typeface="Calibri"/>
              <a:cs typeface="Arial"/>
            </a:endParaRPr>
          </a:p>
          <a:p>
            <a:pPr algn="ctr"/>
            <a:r>
              <a:rPr lang="ca-ES" dirty="0">
                <a:latin typeface="Calibri"/>
                <a:cs typeface="Arial"/>
              </a:rPr>
              <a:t>a Barcelona (2015-2026)</a:t>
            </a:r>
            <a:endParaRPr lang="es-ES" dirty="0">
              <a:latin typeface="Calibri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41173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227EB9-13C3-4C17-9BDC-CF2C39A55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608408"/>
            <a:ext cx="9875520" cy="962740"/>
          </a:xfrm>
        </p:spPr>
        <p:txBody>
          <a:bodyPr/>
          <a:lstStyle/>
          <a:p>
            <a:pPr algn="ctr"/>
            <a:r>
              <a:rPr lang="en-US" b="1" dirty="0">
                <a:cs typeface="Calibri Light"/>
              </a:rPr>
              <a:t>CONCLUSIONS </a:t>
            </a:r>
            <a:endParaRPr lang="en-US" b="1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8227573-2543-477F-99B0-E82B332A1A5A}"/>
              </a:ext>
            </a:extLst>
          </p:cNvPr>
          <p:cNvSpPr/>
          <p:nvPr/>
        </p:nvSpPr>
        <p:spPr>
          <a:xfrm>
            <a:off x="10460831" y="495299"/>
            <a:ext cx="226219" cy="22621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CD24C2AD-67E9-44D8-AF4B-793AFC541FCD}"/>
              </a:ext>
            </a:extLst>
          </p:cNvPr>
          <p:cNvSpPr/>
          <p:nvPr/>
        </p:nvSpPr>
        <p:spPr>
          <a:xfrm>
            <a:off x="10758487" y="495299"/>
            <a:ext cx="226219" cy="22621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4CFEF69-A0FB-4DDC-B696-F0B47EFDEBFF}"/>
              </a:ext>
            </a:extLst>
          </p:cNvPr>
          <p:cNvSpPr/>
          <p:nvPr/>
        </p:nvSpPr>
        <p:spPr>
          <a:xfrm>
            <a:off x="11056144" y="495299"/>
            <a:ext cx="226219" cy="22621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ECA4A7BF-E306-4B0D-8843-8366DD3449EA}"/>
              </a:ext>
            </a:extLst>
          </p:cNvPr>
          <p:cNvSpPr/>
          <p:nvPr/>
        </p:nvSpPr>
        <p:spPr>
          <a:xfrm>
            <a:off x="11365706" y="495299"/>
            <a:ext cx="226219" cy="226219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F710B9B-050B-47CE-B8D4-511363D49C1B}"/>
              </a:ext>
            </a:extLst>
          </p:cNvPr>
          <p:cNvSpPr txBox="1"/>
          <p:nvPr/>
        </p:nvSpPr>
        <p:spPr>
          <a:xfrm>
            <a:off x="2860195" y="1780134"/>
            <a:ext cx="7894743" cy="335906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dirty="0">
                <a:latin typeface="Calibri"/>
                <a:cs typeface="Calibri"/>
              </a:rPr>
              <a:t>% RENDA QUE SUPOSAVA EL LLOGUER L'ANY 2018: </a:t>
            </a:r>
            <a:r>
              <a:rPr lang="en-US" sz="2400" b="1" dirty="0">
                <a:latin typeface="Calibri"/>
                <a:cs typeface="Calibri"/>
              </a:rPr>
              <a:t>52%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/>
                <a:cs typeface="Calibri"/>
              </a:rPr>
              <a:t>% RENDA QUE SUPOSA EL LLOGUER L'ANY 2021: </a:t>
            </a:r>
            <a:r>
              <a:rPr lang="en-US" sz="2400" b="1" dirty="0">
                <a:latin typeface="Calibri"/>
                <a:cs typeface="Calibri"/>
              </a:rPr>
              <a:t>58%</a:t>
            </a: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/>
                <a:cs typeface="Calibri"/>
              </a:rPr>
              <a:t>% RENDA QUE SUPOSARÀ EL LLOGUER L'ANY 2026: </a:t>
            </a:r>
            <a:r>
              <a:rPr lang="en-US" sz="2400" b="1" dirty="0">
                <a:latin typeface="Calibri"/>
                <a:cs typeface="Calibri"/>
              </a:rPr>
              <a:t>66%</a:t>
            </a:r>
            <a:endParaRPr lang="en-US" b="1" dirty="0">
              <a:latin typeface="Calibri"/>
              <a:cs typeface="Calibri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/>
                <a:cs typeface="Calibri"/>
              </a:rPr>
              <a:t>SERÀ POSSIBLE VIURE A BARCELONA EN UN FUTUR PROPER?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400" dirty="0">
                <a:latin typeface="Calibri"/>
                <a:cs typeface="Calibri"/>
              </a:rPr>
              <a:t>HO ÉS ARA, DE FET?  </a:t>
            </a:r>
          </a:p>
          <a:p>
            <a:pPr>
              <a:lnSpc>
                <a:spcPct val="150000"/>
              </a:lnSpc>
            </a:pPr>
            <a:r>
              <a:rPr lang="es-ES" sz="2400" b="1" dirty="0">
                <a:latin typeface="Calibri"/>
                <a:cs typeface="Calibri"/>
              </a:rPr>
              <a:t>QUI PODRÀ VIURE A CADA BARRI?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4" name="Rombo 3">
            <a:extLst>
              <a:ext uri="{FF2B5EF4-FFF2-40B4-BE49-F238E27FC236}">
                <a16:creationId xmlns:a16="http://schemas.microsoft.com/office/drawing/2014/main" id="{15CB2D72-DC15-487E-B58C-38FD044F8CDD}"/>
              </a:ext>
            </a:extLst>
          </p:cNvPr>
          <p:cNvSpPr/>
          <p:nvPr/>
        </p:nvSpPr>
        <p:spPr>
          <a:xfrm>
            <a:off x="2507052" y="2033498"/>
            <a:ext cx="233450" cy="228600"/>
          </a:xfrm>
          <a:prstGeom prst="diamond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Rombo 10">
            <a:extLst>
              <a:ext uri="{FF2B5EF4-FFF2-40B4-BE49-F238E27FC236}">
                <a16:creationId xmlns:a16="http://schemas.microsoft.com/office/drawing/2014/main" id="{DB9F253F-A983-42F7-AF5B-C5F4C1572433}"/>
              </a:ext>
            </a:extLst>
          </p:cNvPr>
          <p:cNvSpPr/>
          <p:nvPr/>
        </p:nvSpPr>
        <p:spPr>
          <a:xfrm>
            <a:off x="2507051" y="2571970"/>
            <a:ext cx="233450" cy="228600"/>
          </a:xfrm>
          <a:prstGeom prst="diamond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2" name="Rombo 11">
            <a:extLst>
              <a:ext uri="{FF2B5EF4-FFF2-40B4-BE49-F238E27FC236}">
                <a16:creationId xmlns:a16="http://schemas.microsoft.com/office/drawing/2014/main" id="{27E860E7-B677-47ED-AB2C-B93EFE7A4648}"/>
              </a:ext>
            </a:extLst>
          </p:cNvPr>
          <p:cNvSpPr/>
          <p:nvPr/>
        </p:nvSpPr>
        <p:spPr>
          <a:xfrm>
            <a:off x="2526103" y="3111728"/>
            <a:ext cx="233450" cy="228600"/>
          </a:xfrm>
          <a:prstGeom prst="diamond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3" name="Rombo 12">
            <a:extLst>
              <a:ext uri="{FF2B5EF4-FFF2-40B4-BE49-F238E27FC236}">
                <a16:creationId xmlns:a16="http://schemas.microsoft.com/office/drawing/2014/main" id="{57EBFBDA-02EC-4237-9BA9-7525A24B9B48}"/>
              </a:ext>
            </a:extLst>
          </p:cNvPr>
          <p:cNvSpPr/>
          <p:nvPr/>
        </p:nvSpPr>
        <p:spPr>
          <a:xfrm>
            <a:off x="2526103" y="3684502"/>
            <a:ext cx="233450" cy="228600"/>
          </a:xfrm>
          <a:prstGeom prst="diamond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Rombo 13">
            <a:extLst>
              <a:ext uri="{FF2B5EF4-FFF2-40B4-BE49-F238E27FC236}">
                <a16:creationId xmlns:a16="http://schemas.microsoft.com/office/drawing/2014/main" id="{F8E5D286-BA0E-48C5-AB77-F4C2A34A0A5A}"/>
              </a:ext>
            </a:extLst>
          </p:cNvPr>
          <p:cNvSpPr/>
          <p:nvPr/>
        </p:nvSpPr>
        <p:spPr>
          <a:xfrm>
            <a:off x="2526102" y="4230841"/>
            <a:ext cx="233450" cy="228600"/>
          </a:xfrm>
          <a:prstGeom prst="diamond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5" name="CuadroTexto 14">
            <a:extLst>
              <a:ext uri="{FF2B5EF4-FFF2-40B4-BE49-F238E27FC236}">
                <a16:creationId xmlns:a16="http://schemas.microsoft.com/office/drawing/2014/main" id="{4DC3CF3D-8D4A-47B0-8B2B-DE0DEF51EAD0}"/>
              </a:ext>
            </a:extLst>
          </p:cNvPr>
          <p:cNvSpPr txBox="1"/>
          <p:nvPr/>
        </p:nvSpPr>
        <p:spPr>
          <a:xfrm>
            <a:off x="1154624" y="5468787"/>
            <a:ext cx="9853994" cy="461665"/>
          </a:xfrm>
          <a:prstGeom prst="rect">
            <a:avLst/>
          </a:prstGeom>
          <a:solidFill>
            <a:srgbClr val="045903">
              <a:alpha val="5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s-ES" sz="2400" b="1" dirty="0">
                <a:latin typeface="Calibri"/>
                <a:cs typeface="Calibri"/>
              </a:rPr>
              <a:t>NO S'HAURIA DE DESTINAR MÉS D'UN 30% DE LA RENDA AL LLOGUER</a:t>
            </a:r>
            <a:endParaRPr lang="es-ES" sz="24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Rombo 15">
            <a:extLst>
              <a:ext uri="{FF2B5EF4-FFF2-40B4-BE49-F238E27FC236}">
                <a16:creationId xmlns:a16="http://schemas.microsoft.com/office/drawing/2014/main" id="{A173506D-D6CE-4A36-B04B-C7445441D684}"/>
              </a:ext>
            </a:extLst>
          </p:cNvPr>
          <p:cNvSpPr/>
          <p:nvPr/>
        </p:nvSpPr>
        <p:spPr>
          <a:xfrm>
            <a:off x="2521428" y="4757328"/>
            <a:ext cx="233450" cy="228600"/>
          </a:xfrm>
          <a:prstGeom prst="diamond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92512166"/>
      </p:ext>
    </p:extLst>
  </p:cSld>
  <p:clrMapOvr>
    <a:masterClrMapping/>
  </p:clrMapOvr>
</p:sld>
</file>

<file path=ppt/theme/theme1.xml><?xml version="1.0" encoding="utf-8"?>
<a:theme xmlns:a="http://schemas.openxmlformats.org/drawingml/2006/main" name="Basis">
  <a:themeElements>
    <a:clrScheme name="Basis">
      <a:dk1>
        <a:srgbClr val="000000"/>
      </a:dk1>
      <a:lt1>
        <a:srgbClr val="FFFFFF"/>
      </a:lt1>
      <a:dk2>
        <a:srgbClr val="565349"/>
      </a:dk2>
      <a:lt2>
        <a:srgbClr val="DDDDDD"/>
      </a:lt2>
      <a:accent1>
        <a:srgbClr val="A6B727"/>
      </a:accent1>
      <a:accent2>
        <a:srgbClr val="DF5327"/>
      </a:accent2>
      <a:accent3>
        <a:srgbClr val="FE9E00"/>
      </a:accent3>
      <a:accent4>
        <a:srgbClr val="418AB3"/>
      </a:accent4>
      <a:accent5>
        <a:srgbClr val="D7D447"/>
      </a:accent5>
      <a:accent6>
        <a:srgbClr val="818183"/>
      </a:accent6>
      <a:hlink>
        <a:srgbClr val="F59E00"/>
      </a:hlink>
      <a:folHlink>
        <a:srgbClr val="B2B2B2"/>
      </a:folHlink>
    </a:clrScheme>
    <a:fontScheme name="Basi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is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ACC63D00-1EE0-4159-BF5A-6FF02000B7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9D792B01054F44C96D2C199F586321B" ma:contentTypeVersion="7" ma:contentTypeDescription="Crea un document nou" ma:contentTypeScope="" ma:versionID="c1f8d16275b8f739f2a9f4273e2a824e">
  <xsd:schema xmlns:xsd="http://www.w3.org/2001/XMLSchema" xmlns:xs="http://www.w3.org/2001/XMLSchema" xmlns:p="http://schemas.microsoft.com/office/2006/metadata/properties" xmlns:ns3="ecdbce48-1dc4-45b4-a0d2-3b26e1c9c162" xmlns:ns4="94790317-4122-4847-9262-a34a4d12b54b" targetNamespace="http://schemas.microsoft.com/office/2006/metadata/properties" ma:root="true" ma:fieldsID="dea589cedc52f86ece0dc6da8f86a9bc" ns3:_="" ns4:_="">
    <xsd:import namespace="ecdbce48-1dc4-45b4-a0d2-3b26e1c9c162"/>
    <xsd:import namespace="94790317-4122-4847-9262-a34a4d12b54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dbce48-1dc4-45b4-a0d2-3b26e1c9c16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4790317-4122-4847-9262-a34a4d12b54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mpartit amb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'ha compartit amb detal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de la indicació per comparti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us de contingut"/>
        <xsd:element ref="dc:title" minOccurs="0" maxOccurs="1" ma:index="4" ma:displayName="Títo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317A5B3-ACD8-4502-A0E5-5356D1CE52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1BA1579-8232-4609-B834-4049D6D517A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cdbce48-1dc4-45b4-a0d2-3b26e1c9c162"/>
    <ds:schemaRef ds:uri="94790317-4122-4847-9262-a34a4d12b5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F8752CA-A1BB-444C-9B9E-A7DF38D73F15}">
  <ds:schemaRefs>
    <ds:schemaRef ds:uri="http://schemas.openxmlformats.org/package/2006/metadata/core-properties"/>
    <ds:schemaRef ds:uri="94790317-4122-4847-9262-a34a4d12b54b"/>
    <ds:schemaRef ds:uri="ecdbce48-1dc4-45b4-a0d2-3b26e1c9c162"/>
    <ds:schemaRef ds:uri="http://www.w3.org/XML/1998/namespace"/>
    <ds:schemaRef ds:uri="http://purl.org/dc/terms/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schemas.microsoft.com/office/2006/metadata/properties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150</Words>
  <Application>Microsoft Office PowerPoint</Application>
  <PresentationFormat>Panorámica</PresentationFormat>
  <Paragraphs>20</Paragraphs>
  <Slides>5</Slides>
  <Notes>1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6" baseType="lpstr">
      <vt:lpstr>Basis</vt:lpstr>
      <vt:lpstr>HABITATGE A BARCELONA  </vt:lpstr>
      <vt:lpstr>CONSIDERACIONS INICIALS</vt:lpstr>
      <vt:lpstr>RELACIÓ ENTRE EL LLOGUER I LA RENDA</vt:lpstr>
      <vt:lpstr>MODEL DE PREDICCIÓ </vt:lpstr>
      <vt:lpstr>CONCLUSIONS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Martí Pons Mir</dc:creator>
  <cp:lastModifiedBy>Martí Pons</cp:lastModifiedBy>
  <cp:revision>426</cp:revision>
  <dcterms:created xsi:type="dcterms:W3CDTF">2021-11-14T08:51:28Z</dcterms:created>
  <dcterms:modified xsi:type="dcterms:W3CDTF">2021-11-14T13:38:00Z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0x010100F9D792B01054F44C96D2C199F586321B</vt:lpwstr>
  </property>
</Properties>
</file>

<file path=docProps/thumbnail.jpeg>
</file>